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6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7831B-B82B-4297-8991-7D42A2A1C9F7}" type="datetimeFigureOut">
              <a:rPr lang="es-ES" smtClean="0"/>
              <a:pPr/>
              <a:t>19/01/2015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2997-61F5-4141-B5EC-BF322940C3E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7831B-B82B-4297-8991-7D42A2A1C9F7}" type="datetimeFigureOut">
              <a:rPr lang="es-ES" smtClean="0"/>
              <a:pPr/>
              <a:t>19/01/2015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2997-61F5-4141-B5EC-BF322940C3E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7831B-B82B-4297-8991-7D42A2A1C9F7}" type="datetimeFigureOut">
              <a:rPr lang="es-ES" smtClean="0"/>
              <a:pPr/>
              <a:t>19/01/2015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2997-61F5-4141-B5EC-BF322940C3E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7831B-B82B-4297-8991-7D42A2A1C9F7}" type="datetimeFigureOut">
              <a:rPr lang="es-ES" smtClean="0"/>
              <a:pPr/>
              <a:t>19/01/2015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2997-61F5-4141-B5EC-BF322940C3E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7831B-B82B-4297-8991-7D42A2A1C9F7}" type="datetimeFigureOut">
              <a:rPr lang="es-ES" smtClean="0"/>
              <a:pPr/>
              <a:t>19/01/2015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2997-61F5-4141-B5EC-BF322940C3E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7831B-B82B-4297-8991-7D42A2A1C9F7}" type="datetimeFigureOut">
              <a:rPr lang="es-ES" smtClean="0"/>
              <a:pPr/>
              <a:t>19/01/2015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2997-61F5-4141-B5EC-BF322940C3E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7831B-B82B-4297-8991-7D42A2A1C9F7}" type="datetimeFigureOut">
              <a:rPr lang="es-ES" smtClean="0"/>
              <a:pPr/>
              <a:t>19/01/2015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2997-61F5-4141-B5EC-BF322940C3E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7831B-B82B-4297-8991-7D42A2A1C9F7}" type="datetimeFigureOut">
              <a:rPr lang="es-ES" smtClean="0"/>
              <a:pPr/>
              <a:t>19/01/2015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2997-61F5-4141-B5EC-BF322940C3E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7831B-B82B-4297-8991-7D42A2A1C9F7}" type="datetimeFigureOut">
              <a:rPr lang="es-ES" smtClean="0"/>
              <a:pPr/>
              <a:t>19/01/2015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2997-61F5-4141-B5EC-BF322940C3E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7831B-B82B-4297-8991-7D42A2A1C9F7}" type="datetimeFigureOut">
              <a:rPr lang="es-ES" smtClean="0"/>
              <a:pPr/>
              <a:t>19/01/2015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2997-61F5-4141-B5EC-BF322940C3E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7831B-B82B-4297-8991-7D42A2A1C9F7}" type="datetimeFigureOut">
              <a:rPr lang="es-ES" smtClean="0"/>
              <a:pPr/>
              <a:t>19/01/2015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2997-61F5-4141-B5EC-BF322940C3E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E7831B-B82B-4297-8991-7D42A2A1C9F7}" type="datetimeFigureOut">
              <a:rPr lang="es-ES" smtClean="0"/>
              <a:pPr/>
              <a:t>19/01/2015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52997-61F5-4141-B5EC-BF322940C3E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CuadroTexto"/>
          <p:cNvSpPr txBox="1"/>
          <p:nvPr/>
        </p:nvSpPr>
        <p:spPr>
          <a:xfrm>
            <a:off x="3857620" y="3075057"/>
            <a:ext cx="7143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 smtClean="0">
                <a:latin typeface="Cooper Black" pitchFamily="18" charset="0"/>
              </a:rPr>
              <a:t>3º</a:t>
            </a:r>
            <a:endParaRPr lang="es-ES" sz="4000" dirty="0">
              <a:latin typeface="Cooper Black" pitchFamily="18" charset="0"/>
            </a:endParaRPr>
          </a:p>
        </p:txBody>
      </p:sp>
      <p:sp>
        <p:nvSpPr>
          <p:cNvPr id="380" name="379 Esquina doblada"/>
          <p:cNvSpPr/>
          <p:nvPr/>
        </p:nvSpPr>
        <p:spPr>
          <a:xfrm>
            <a:off x="179512" y="188640"/>
            <a:ext cx="3456384" cy="3888432"/>
          </a:xfrm>
          <a:prstGeom prst="foldedCorner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VE" dirty="0"/>
          </a:p>
        </p:txBody>
      </p:sp>
      <p:sp>
        <p:nvSpPr>
          <p:cNvPr id="381" name="380 Rectángulo"/>
          <p:cNvSpPr/>
          <p:nvPr/>
        </p:nvSpPr>
        <p:spPr>
          <a:xfrm>
            <a:off x="251520" y="188640"/>
            <a:ext cx="3384376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b="1" dirty="0" smtClean="0">
                <a:latin typeface="Comic Sans MS" pitchFamily="66" charset="0"/>
              </a:rPr>
              <a:t>MATEMÁTICA</a:t>
            </a:r>
          </a:p>
          <a:p>
            <a:pPr algn="ctr">
              <a:lnSpc>
                <a:spcPct val="150000"/>
              </a:lnSpc>
              <a:buFont typeface="Arial" pitchFamily="34" charset="0"/>
              <a:buChar char="•"/>
            </a:pPr>
            <a:r>
              <a:rPr lang="es-ES" sz="1200" b="1" dirty="0" smtClean="0">
                <a:latin typeface="Comic Sans MS" pitchFamily="66" charset="0"/>
              </a:rPr>
              <a:t> </a:t>
            </a:r>
            <a:r>
              <a:rPr lang="es-ES" sz="1000" dirty="0" smtClean="0">
                <a:latin typeface="Comic Sans MS" pitchFamily="66" charset="0"/>
              </a:rPr>
              <a:t>Fracciones: términos, lectura, escritura y representación gráfica.</a:t>
            </a:r>
          </a:p>
          <a:p>
            <a:pPr algn="ctr">
              <a:lnSpc>
                <a:spcPct val="150000"/>
              </a:lnSpc>
              <a:buFont typeface="Arial" pitchFamily="34" charset="0"/>
              <a:buChar char="•"/>
            </a:pPr>
            <a:r>
              <a:rPr lang="es-ES" sz="1000" dirty="0" smtClean="0">
                <a:latin typeface="Comic Sans MS" pitchFamily="66" charset="0"/>
              </a:rPr>
              <a:t> Fracciones equivalentes, orden de fracciones &lt;,&gt;</a:t>
            </a:r>
          </a:p>
          <a:p>
            <a:pPr algn="ctr">
              <a:lnSpc>
                <a:spcPct val="150000"/>
              </a:lnSpc>
              <a:buFont typeface="Arial" pitchFamily="34" charset="0"/>
              <a:buChar char="•"/>
            </a:pPr>
            <a:r>
              <a:rPr lang="es-ES" sz="1000" dirty="0" smtClean="0">
                <a:latin typeface="Comic Sans MS" pitchFamily="66" charset="0"/>
              </a:rPr>
              <a:t> Expresiones decimales (décimas, centésimas…)</a:t>
            </a:r>
          </a:p>
          <a:p>
            <a:pPr algn="ctr">
              <a:lnSpc>
                <a:spcPct val="150000"/>
              </a:lnSpc>
              <a:buFont typeface="Arial" pitchFamily="34" charset="0"/>
              <a:buChar char="•"/>
            </a:pPr>
            <a:r>
              <a:rPr lang="es-ES" sz="1000" dirty="0" smtClean="0">
                <a:latin typeface="Comic Sans MS" pitchFamily="66" charset="0"/>
              </a:rPr>
              <a:t> Adiciones y sustracciones comprobando. Propiedades de la adición (conmutativa y asociativa)</a:t>
            </a:r>
          </a:p>
          <a:p>
            <a:pPr algn="ctr">
              <a:lnSpc>
                <a:spcPct val="150000"/>
              </a:lnSpc>
              <a:buFont typeface="Arial" pitchFamily="34" charset="0"/>
              <a:buChar char="•"/>
            </a:pPr>
            <a:r>
              <a:rPr lang="es-ES" sz="1000" dirty="0" smtClean="0">
                <a:latin typeface="Comic Sans MS" pitchFamily="66" charset="0"/>
              </a:rPr>
              <a:t> Trazado de circunferencia (radio, diámetro)</a:t>
            </a:r>
          </a:p>
          <a:p>
            <a:pPr algn="ctr">
              <a:lnSpc>
                <a:spcPct val="150000"/>
              </a:lnSpc>
              <a:buFont typeface="Arial" pitchFamily="34" charset="0"/>
              <a:buChar char="•"/>
            </a:pPr>
            <a:r>
              <a:rPr lang="es-ES" sz="1000" dirty="0" smtClean="0">
                <a:latin typeface="Comic Sans MS" pitchFamily="66" charset="0"/>
              </a:rPr>
              <a:t> La multiplicación; elementos, tablas del 2, 3, 4 y 5.</a:t>
            </a:r>
          </a:p>
          <a:p>
            <a:pPr algn="ctr">
              <a:lnSpc>
                <a:spcPct val="150000"/>
              </a:lnSpc>
              <a:buFont typeface="Arial" pitchFamily="34" charset="0"/>
              <a:buChar char="•"/>
            </a:pPr>
            <a:r>
              <a:rPr lang="es-ES" sz="1000" dirty="0" smtClean="0">
                <a:latin typeface="Comic Sans MS" pitchFamily="66" charset="0"/>
              </a:rPr>
              <a:t> Multiplicación por la unidad seguida de ceros. Propiedades de la multiplicación (conmutativa y asociativa) tablas del 6, 7, 8 y 9.</a:t>
            </a:r>
          </a:p>
          <a:p>
            <a:pPr algn="ctr">
              <a:lnSpc>
                <a:spcPct val="150000"/>
              </a:lnSpc>
              <a:buFont typeface="Arial" pitchFamily="34" charset="0"/>
              <a:buChar char="•"/>
            </a:pPr>
            <a:r>
              <a:rPr lang="es-ES" sz="1000" dirty="0" smtClean="0">
                <a:latin typeface="Comic Sans MS" pitchFamily="66" charset="0"/>
              </a:rPr>
              <a:t> División sumando; términos, exacta e inexacta.</a:t>
            </a:r>
          </a:p>
          <a:p>
            <a:pPr algn="ctr">
              <a:lnSpc>
                <a:spcPct val="150000"/>
              </a:lnSpc>
              <a:buFont typeface="Arial" pitchFamily="34" charset="0"/>
              <a:buChar char="•"/>
            </a:pPr>
            <a:r>
              <a:rPr lang="es-ES" sz="1000" dirty="0" smtClean="0">
                <a:latin typeface="Comic Sans MS" pitchFamily="66" charset="0"/>
              </a:rPr>
              <a:t> Construcción de cuerpos geométricos.</a:t>
            </a:r>
          </a:p>
          <a:p>
            <a:pPr algn="ctr">
              <a:lnSpc>
                <a:spcPct val="150000"/>
              </a:lnSpc>
              <a:buFont typeface="Arial" pitchFamily="34" charset="0"/>
              <a:buChar char="•"/>
            </a:pPr>
            <a:r>
              <a:rPr lang="es-ES" sz="1000" dirty="0" smtClean="0">
                <a:latin typeface="Comic Sans MS" pitchFamily="66" charset="0"/>
              </a:rPr>
              <a:t> Problemas con la V de </a:t>
            </a:r>
            <a:r>
              <a:rPr lang="es-ES" sz="1000" dirty="0" smtClean="0">
                <a:latin typeface="Comic Sans MS" pitchFamily="66" charset="0"/>
              </a:rPr>
              <a:t>Gowin</a:t>
            </a:r>
            <a:r>
              <a:rPr lang="es-ES" sz="1000" dirty="0" smtClean="0">
                <a:latin typeface="Comic Sans MS" pitchFamily="66" charset="0"/>
              </a:rPr>
              <a:t> (+ - x ÷)</a:t>
            </a:r>
          </a:p>
          <a:p>
            <a:pPr algn="ctr">
              <a:lnSpc>
                <a:spcPct val="150000"/>
              </a:lnSpc>
              <a:buFont typeface="Arial" pitchFamily="34" charset="0"/>
              <a:buChar char="•"/>
            </a:pPr>
            <a:r>
              <a:rPr lang="es-ES" sz="1000" dirty="0" smtClean="0">
                <a:latin typeface="Comic Sans MS" pitchFamily="66" charset="0"/>
              </a:rPr>
              <a:t> Múltiplos y divisores de un número.</a:t>
            </a:r>
            <a:endParaRPr lang="es-VE" sz="1000" dirty="0"/>
          </a:p>
        </p:txBody>
      </p:sp>
      <p:sp>
        <p:nvSpPr>
          <p:cNvPr id="382" name="381 Esquina doblada"/>
          <p:cNvSpPr/>
          <p:nvPr/>
        </p:nvSpPr>
        <p:spPr>
          <a:xfrm>
            <a:off x="6516216" y="116632"/>
            <a:ext cx="2448272" cy="3312368"/>
          </a:xfrm>
          <a:prstGeom prst="foldedCorne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VE" dirty="0"/>
          </a:p>
        </p:txBody>
      </p:sp>
      <p:sp>
        <p:nvSpPr>
          <p:cNvPr id="383" name="382 Rectángulo"/>
          <p:cNvSpPr/>
          <p:nvPr/>
        </p:nvSpPr>
        <p:spPr>
          <a:xfrm>
            <a:off x="6516216" y="260648"/>
            <a:ext cx="2520280" cy="3185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b="1" dirty="0" smtClean="0">
                <a:latin typeface="Comic Sans MS" pitchFamily="66" charset="0"/>
              </a:rPr>
              <a:t>LENGUAJE</a:t>
            </a:r>
          </a:p>
          <a:p>
            <a:pPr algn="ctr">
              <a:lnSpc>
                <a:spcPct val="150000"/>
              </a:lnSpc>
              <a:buFont typeface="Arial" pitchFamily="34" charset="0"/>
              <a:buChar char="•"/>
            </a:pPr>
            <a:r>
              <a:rPr lang="es-ES" sz="1200" b="1" dirty="0" smtClean="0">
                <a:latin typeface="Comic Sans MS" pitchFamily="66" charset="0"/>
              </a:rPr>
              <a:t> </a:t>
            </a:r>
            <a:r>
              <a:rPr lang="es-ES" sz="1000" dirty="0" smtClean="0">
                <a:latin typeface="Comic Sans MS" pitchFamily="66" charset="0"/>
              </a:rPr>
              <a:t>La sílaba, palabras según el número de sílabas.</a:t>
            </a:r>
          </a:p>
          <a:p>
            <a:pPr algn="ctr">
              <a:lnSpc>
                <a:spcPct val="150000"/>
              </a:lnSpc>
              <a:buFont typeface="Arial" pitchFamily="34" charset="0"/>
              <a:buChar char="•"/>
            </a:pPr>
            <a:r>
              <a:rPr lang="es-ES" sz="1000" dirty="0" smtClean="0">
                <a:latin typeface="Comic Sans MS" pitchFamily="66" charset="0"/>
              </a:rPr>
              <a:t> Acentuación; sílaba átona, tónica, palabras según su acento.</a:t>
            </a:r>
          </a:p>
          <a:p>
            <a:pPr algn="ctr">
              <a:lnSpc>
                <a:spcPct val="150000"/>
              </a:lnSpc>
              <a:buFont typeface="Arial" pitchFamily="34" charset="0"/>
              <a:buChar char="•"/>
            </a:pPr>
            <a:r>
              <a:rPr lang="es-ES" sz="1000" dirty="0" smtClean="0">
                <a:latin typeface="Comic Sans MS" pitchFamily="66" charset="0"/>
              </a:rPr>
              <a:t> Signos de puntuación.</a:t>
            </a:r>
          </a:p>
          <a:p>
            <a:pPr algn="ctr">
              <a:lnSpc>
                <a:spcPct val="150000"/>
              </a:lnSpc>
              <a:buFont typeface="Arial" pitchFamily="34" charset="0"/>
              <a:buChar char="•"/>
            </a:pPr>
            <a:r>
              <a:rPr lang="es-ES" sz="1000" dirty="0" smtClean="0">
                <a:latin typeface="Comic Sans MS" pitchFamily="66" charset="0"/>
              </a:rPr>
              <a:t> Idea principal y secundaria.</a:t>
            </a:r>
          </a:p>
          <a:p>
            <a:pPr algn="ctr">
              <a:lnSpc>
                <a:spcPct val="150000"/>
              </a:lnSpc>
              <a:buFont typeface="Arial" pitchFamily="34" charset="0"/>
              <a:buChar char="•"/>
            </a:pPr>
            <a:r>
              <a:rPr lang="es-ES" sz="1000" dirty="0" smtClean="0">
                <a:latin typeface="Comic Sans MS" pitchFamily="66" charset="0"/>
              </a:rPr>
              <a:t> La oración y sus elementos.</a:t>
            </a:r>
          </a:p>
          <a:p>
            <a:pPr algn="ctr">
              <a:lnSpc>
                <a:spcPct val="150000"/>
              </a:lnSpc>
              <a:buFont typeface="Arial" pitchFamily="34" charset="0"/>
              <a:buChar char="•"/>
            </a:pPr>
            <a:r>
              <a:rPr lang="es-ES" sz="1000" dirty="0" smtClean="0">
                <a:latin typeface="Comic Sans MS" pitchFamily="66" charset="0"/>
              </a:rPr>
              <a:t> Género y número. Concordancia.</a:t>
            </a:r>
          </a:p>
          <a:p>
            <a:pPr algn="ctr">
              <a:lnSpc>
                <a:spcPct val="150000"/>
              </a:lnSpc>
              <a:buFont typeface="Arial" pitchFamily="34" charset="0"/>
              <a:buChar char="•"/>
            </a:pPr>
            <a:r>
              <a:rPr lang="es-ES" sz="1000" dirty="0" smtClean="0">
                <a:latin typeface="Comic Sans MS" pitchFamily="66" charset="0"/>
              </a:rPr>
              <a:t>Artículo, sustantivo y adjetivo.</a:t>
            </a:r>
          </a:p>
          <a:p>
            <a:pPr algn="ctr">
              <a:lnSpc>
                <a:spcPct val="150000"/>
              </a:lnSpc>
              <a:buFont typeface="Arial" pitchFamily="34" charset="0"/>
              <a:buChar char="•"/>
            </a:pPr>
            <a:r>
              <a:rPr lang="es-ES" sz="1000" dirty="0" smtClean="0">
                <a:latin typeface="Comic Sans MS" pitchFamily="66" charset="0"/>
              </a:rPr>
              <a:t> Verbo, adverbio y conectivos.</a:t>
            </a:r>
          </a:p>
          <a:p>
            <a:pPr algn="ctr">
              <a:lnSpc>
                <a:spcPct val="150000"/>
              </a:lnSpc>
              <a:buFont typeface="Arial" pitchFamily="34" charset="0"/>
              <a:buChar char="•"/>
            </a:pPr>
            <a:r>
              <a:rPr lang="es-ES" sz="1000" dirty="0" smtClean="0">
                <a:latin typeface="Comic Sans MS" pitchFamily="66" charset="0"/>
              </a:rPr>
              <a:t> Palabras compuestas y derivadas. Sinónimos y antónimos.</a:t>
            </a:r>
          </a:p>
        </p:txBody>
      </p:sp>
      <p:sp>
        <p:nvSpPr>
          <p:cNvPr id="385" name="384 Esquina doblada"/>
          <p:cNvSpPr/>
          <p:nvPr/>
        </p:nvSpPr>
        <p:spPr>
          <a:xfrm>
            <a:off x="3563888" y="4437112"/>
            <a:ext cx="2448272" cy="2232248"/>
          </a:xfrm>
          <a:prstGeom prst="foldedCorne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VE" dirty="0"/>
          </a:p>
        </p:txBody>
      </p:sp>
      <p:sp>
        <p:nvSpPr>
          <p:cNvPr id="387" name="386 Esquina doblada"/>
          <p:cNvSpPr/>
          <p:nvPr/>
        </p:nvSpPr>
        <p:spPr>
          <a:xfrm>
            <a:off x="107504" y="4293096"/>
            <a:ext cx="3312368" cy="2448272"/>
          </a:xfrm>
          <a:prstGeom prst="foldedCorne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VE" dirty="0"/>
          </a:p>
        </p:txBody>
      </p:sp>
      <p:sp>
        <p:nvSpPr>
          <p:cNvPr id="388" name="387 Esquina doblada"/>
          <p:cNvSpPr/>
          <p:nvPr/>
        </p:nvSpPr>
        <p:spPr>
          <a:xfrm>
            <a:off x="6228184" y="4077072"/>
            <a:ext cx="2808312" cy="2664296"/>
          </a:xfrm>
          <a:prstGeom prst="foldedCorne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VE" dirty="0"/>
          </a:p>
        </p:txBody>
      </p:sp>
      <p:sp>
        <p:nvSpPr>
          <p:cNvPr id="389" name="388 Rectángulo"/>
          <p:cNvSpPr/>
          <p:nvPr/>
        </p:nvSpPr>
        <p:spPr>
          <a:xfrm>
            <a:off x="6228184" y="4077072"/>
            <a:ext cx="2736304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b="1" dirty="0" smtClean="0">
                <a:latin typeface="Comic Sans MS" pitchFamily="66" charset="0"/>
              </a:rPr>
              <a:t>CIENCIAS SOCIALES</a:t>
            </a:r>
          </a:p>
          <a:p>
            <a:pPr algn="ctr">
              <a:lnSpc>
                <a:spcPct val="150000"/>
              </a:lnSpc>
              <a:buFont typeface="Arial" pitchFamily="34" charset="0"/>
              <a:buChar char="•"/>
            </a:pPr>
            <a:r>
              <a:rPr lang="es-ES" dirty="0" smtClean="0">
                <a:latin typeface="Comic Sans MS" pitchFamily="66" charset="0"/>
              </a:rPr>
              <a:t> </a:t>
            </a:r>
            <a:r>
              <a:rPr lang="es-ES" sz="1000" dirty="0" smtClean="0">
                <a:latin typeface="Comic Sans MS" pitchFamily="66" charset="0"/>
              </a:rPr>
              <a:t>Organización político-territorial del país (límites, regiones, municipios, parroquias).</a:t>
            </a:r>
          </a:p>
          <a:p>
            <a:pPr algn="ctr">
              <a:lnSpc>
                <a:spcPct val="150000"/>
              </a:lnSpc>
              <a:buFont typeface="Arial" pitchFamily="34" charset="0"/>
              <a:buChar char="•"/>
            </a:pPr>
            <a:r>
              <a:rPr lang="es-ES" sz="1000" dirty="0" smtClean="0">
                <a:latin typeface="Comic Sans MS" pitchFamily="66" charset="0"/>
              </a:rPr>
              <a:t> Paisajes; elementos (relieve, clima, hidrografía, vegetación, fauna), tipos según su región y tipos según la acción humana.</a:t>
            </a:r>
          </a:p>
          <a:p>
            <a:pPr algn="ctr">
              <a:lnSpc>
                <a:spcPct val="150000"/>
              </a:lnSpc>
              <a:buFont typeface="Arial" pitchFamily="34" charset="0"/>
              <a:buChar char="•"/>
            </a:pPr>
            <a:r>
              <a:rPr lang="es-ES" sz="1000" dirty="0" smtClean="0">
                <a:latin typeface="Comic Sans MS" pitchFamily="66" charset="0"/>
              </a:rPr>
              <a:t>  Actividades económica (primarias, secundarias y terciarias)</a:t>
            </a:r>
          </a:p>
          <a:p>
            <a:pPr algn="ctr">
              <a:lnSpc>
                <a:spcPct val="150000"/>
              </a:lnSpc>
              <a:buFont typeface="Arial" pitchFamily="34" charset="0"/>
              <a:buChar char="•"/>
            </a:pPr>
            <a:r>
              <a:rPr lang="es-ES" sz="1000" dirty="0" smtClean="0">
                <a:latin typeface="Comic Sans MS" pitchFamily="66" charset="0"/>
              </a:rPr>
              <a:t> Contaminación ambiental agua, suelo y aire)</a:t>
            </a:r>
          </a:p>
        </p:txBody>
      </p:sp>
      <p:sp>
        <p:nvSpPr>
          <p:cNvPr id="390" name="389 Esquina doblada"/>
          <p:cNvSpPr/>
          <p:nvPr/>
        </p:nvSpPr>
        <p:spPr>
          <a:xfrm>
            <a:off x="4211960" y="188640"/>
            <a:ext cx="1944216" cy="1368152"/>
          </a:xfrm>
          <a:prstGeom prst="foldedCorne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VE" dirty="0"/>
          </a:p>
        </p:txBody>
      </p:sp>
      <p:sp>
        <p:nvSpPr>
          <p:cNvPr id="391" name="390 Rectángulo"/>
          <p:cNvSpPr/>
          <p:nvPr/>
        </p:nvSpPr>
        <p:spPr>
          <a:xfrm>
            <a:off x="4139952" y="260648"/>
            <a:ext cx="1979712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b="1" dirty="0" smtClean="0">
                <a:latin typeface="Comic Sans MS" pitchFamily="66" charset="0"/>
              </a:rPr>
              <a:t>ESTÉTICA</a:t>
            </a:r>
          </a:p>
          <a:p>
            <a:pPr algn="ctr">
              <a:lnSpc>
                <a:spcPct val="150000"/>
              </a:lnSpc>
              <a:buFont typeface="Arial" pitchFamily="34" charset="0"/>
              <a:buChar char="•"/>
            </a:pPr>
            <a:r>
              <a:rPr lang="es-ES" sz="1000" dirty="0" smtClean="0">
                <a:latin typeface="Comic Sans MS" pitchFamily="66" charset="0"/>
              </a:rPr>
              <a:t> La línea.</a:t>
            </a:r>
          </a:p>
          <a:p>
            <a:pPr algn="ctr">
              <a:lnSpc>
                <a:spcPct val="150000"/>
              </a:lnSpc>
              <a:buFont typeface="Arial" pitchFamily="34" charset="0"/>
              <a:buChar char="•"/>
            </a:pPr>
            <a:r>
              <a:rPr lang="es-ES" sz="1000" dirty="0" smtClean="0">
                <a:latin typeface="Comic Sans MS" pitchFamily="66" charset="0"/>
              </a:rPr>
              <a:t> La textura.</a:t>
            </a:r>
          </a:p>
          <a:p>
            <a:pPr algn="ctr">
              <a:lnSpc>
                <a:spcPct val="150000"/>
              </a:lnSpc>
              <a:buFont typeface="Arial" pitchFamily="34" charset="0"/>
              <a:buChar char="•"/>
            </a:pPr>
            <a:r>
              <a:rPr lang="es-ES" sz="1000" dirty="0" smtClean="0">
                <a:latin typeface="Comic Sans MS" pitchFamily="66" charset="0"/>
              </a:rPr>
              <a:t> El color.</a:t>
            </a:r>
          </a:p>
          <a:p>
            <a:pPr algn="ctr">
              <a:lnSpc>
                <a:spcPct val="150000"/>
              </a:lnSpc>
              <a:buFont typeface="Arial" pitchFamily="34" charset="0"/>
              <a:buChar char="•"/>
            </a:pPr>
            <a:r>
              <a:rPr lang="es-ES" sz="1000" dirty="0" smtClean="0">
                <a:latin typeface="Comic Sans MS" pitchFamily="66" charset="0"/>
              </a:rPr>
              <a:t> Técnicas de pintura.</a:t>
            </a:r>
          </a:p>
        </p:txBody>
      </p:sp>
      <p:sp>
        <p:nvSpPr>
          <p:cNvPr id="392" name="391 Rectángulo"/>
          <p:cNvSpPr/>
          <p:nvPr/>
        </p:nvSpPr>
        <p:spPr>
          <a:xfrm>
            <a:off x="3707904" y="4509120"/>
            <a:ext cx="2160240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b="1" dirty="0" smtClean="0">
                <a:latin typeface="Comic Sans MS" pitchFamily="66" charset="0"/>
              </a:rPr>
              <a:t>VALORES</a:t>
            </a:r>
          </a:p>
          <a:p>
            <a:pPr algn="ctr">
              <a:lnSpc>
                <a:spcPct val="150000"/>
              </a:lnSpc>
              <a:buFont typeface="Arial" pitchFamily="34" charset="0"/>
              <a:buChar char="•"/>
            </a:pPr>
            <a:r>
              <a:rPr lang="es-ES" b="1" dirty="0" smtClean="0">
                <a:latin typeface="Comic Sans MS" pitchFamily="66" charset="0"/>
              </a:rPr>
              <a:t> </a:t>
            </a:r>
            <a:r>
              <a:rPr lang="es-ES" sz="1000" dirty="0" smtClean="0">
                <a:latin typeface="Comic Sans MS" pitchFamily="66" charset="0"/>
              </a:rPr>
              <a:t>Responsabilidad – Compromiso - Puntualidad.</a:t>
            </a:r>
          </a:p>
          <a:p>
            <a:pPr algn="ctr">
              <a:lnSpc>
                <a:spcPct val="150000"/>
              </a:lnSpc>
              <a:buFont typeface="Arial" pitchFamily="34" charset="0"/>
              <a:buChar char="•"/>
            </a:pPr>
            <a:r>
              <a:rPr lang="es-ES" sz="1000" dirty="0" smtClean="0">
                <a:latin typeface="Comic Sans MS" pitchFamily="66" charset="0"/>
              </a:rPr>
              <a:t> Honestidad – Desinterés -  Autenticidad.</a:t>
            </a:r>
          </a:p>
          <a:p>
            <a:pPr algn="ctr">
              <a:lnSpc>
                <a:spcPct val="150000"/>
              </a:lnSpc>
              <a:buFont typeface="Arial" pitchFamily="34" charset="0"/>
              <a:buChar char="•"/>
            </a:pPr>
            <a:r>
              <a:rPr lang="es-ES" sz="1000" dirty="0" smtClean="0">
                <a:latin typeface="Comic Sans MS" pitchFamily="66" charset="0"/>
              </a:rPr>
              <a:t> Lealtad – Confianza – Rectitud - Nobleza.</a:t>
            </a:r>
          </a:p>
          <a:p>
            <a:pPr algn="ctr">
              <a:lnSpc>
                <a:spcPct val="150000"/>
              </a:lnSpc>
              <a:buFont typeface="Arial" pitchFamily="34" charset="0"/>
              <a:buChar char="•"/>
            </a:pPr>
            <a:r>
              <a:rPr lang="es-ES" sz="1000" dirty="0" smtClean="0">
                <a:latin typeface="Comic Sans MS" pitchFamily="66" charset="0"/>
              </a:rPr>
              <a:t> Humildad - Modestia.</a:t>
            </a:r>
          </a:p>
        </p:txBody>
      </p:sp>
      <p:sp>
        <p:nvSpPr>
          <p:cNvPr id="386" name="385 Rectángulo"/>
          <p:cNvSpPr/>
          <p:nvPr/>
        </p:nvSpPr>
        <p:spPr>
          <a:xfrm>
            <a:off x="107504" y="4437112"/>
            <a:ext cx="3384376" cy="22621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b="1" dirty="0" smtClean="0">
                <a:latin typeface="Comic Sans MS" pitchFamily="66" charset="0"/>
              </a:rPr>
              <a:t>CIENCIAS DE LA NATURALEZA</a:t>
            </a:r>
          </a:p>
          <a:p>
            <a:pPr algn="ctr">
              <a:lnSpc>
                <a:spcPct val="150000"/>
              </a:lnSpc>
              <a:buFont typeface="Arial" pitchFamily="34" charset="0"/>
              <a:buChar char="•"/>
            </a:pPr>
            <a:r>
              <a:rPr lang="es-ES" sz="1000" b="1" dirty="0" smtClean="0">
                <a:latin typeface="Comic Sans MS" pitchFamily="66" charset="0"/>
              </a:rPr>
              <a:t> </a:t>
            </a:r>
            <a:r>
              <a:rPr lang="es-ES" sz="1000" dirty="0" smtClean="0">
                <a:latin typeface="Comic Sans MS" pitchFamily="66" charset="0"/>
              </a:rPr>
              <a:t>El sistema solar (sol, planetas, satélites y cuerpos pequeños) La tierra y sus movimientos.</a:t>
            </a:r>
          </a:p>
          <a:p>
            <a:pPr algn="ctr">
              <a:lnSpc>
                <a:spcPct val="150000"/>
              </a:lnSpc>
              <a:buFont typeface="Arial" pitchFamily="34" charset="0"/>
              <a:buChar char="•"/>
            </a:pPr>
            <a:r>
              <a:rPr lang="es-ES" sz="1000" dirty="0" smtClean="0">
                <a:latin typeface="Comic Sans MS" pitchFamily="66" charset="0"/>
              </a:rPr>
              <a:t> La luna; movimientos y fases. Tiempo meteorológico.</a:t>
            </a:r>
          </a:p>
          <a:p>
            <a:pPr algn="ctr">
              <a:lnSpc>
                <a:spcPct val="150000"/>
              </a:lnSpc>
              <a:buFont typeface="Arial" pitchFamily="34" charset="0"/>
              <a:buChar char="•"/>
            </a:pPr>
            <a:r>
              <a:rPr lang="es-ES" sz="1000" dirty="0" smtClean="0">
                <a:latin typeface="Comic Sans MS" pitchFamily="66" charset="0"/>
              </a:rPr>
              <a:t> Mezclas (tipos, mezclas de uso diario, soluciones)</a:t>
            </a:r>
          </a:p>
          <a:p>
            <a:pPr algn="ctr">
              <a:lnSpc>
                <a:spcPct val="150000"/>
              </a:lnSpc>
              <a:buFont typeface="Arial" pitchFamily="34" charset="0"/>
              <a:buChar char="•"/>
            </a:pPr>
            <a:r>
              <a:rPr lang="es-ES" sz="1000" dirty="0" smtClean="0">
                <a:latin typeface="Comic Sans MS" pitchFamily="66" charset="0"/>
              </a:rPr>
              <a:t> Técnicas para separar mezclas.</a:t>
            </a:r>
          </a:p>
          <a:p>
            <a:pPr algn="ctr">
              <a:lnSpc>
                <a:spcPct val="150000"/>
              </a:lnSpc>
              <a:buFont typeface="Arial" pitchFamily="34" charset="0"/>
              <a:buChar char="•"/>
            </a:pPr>
            <a:r>
              <a:rPr lang="es-ES" sz="1000" dirty="0" smtClean="0">
                <a:latin typeface="Comic Sans MS" pitchFamily="66" charset="0"/>
              </a:rPr>
              <a:t> El aire; contaminación , enfermedades relacionadas con la contaminación del aire.</a:t>
            </a:r>
          </a:p>
        </p:txBody>
      </p:sp>
      <p:sp>
        <p:nvSpPr>
          <p:cNvPr id="393" name="392 CuadroTexto"/>
          <p:cNvSpPr txBox="1"/>
          <p:nvPr/>
        </p:nvSpPr>
        <p:spPr>
          <a:xfrm>
            <a:off x="5796136" y="1412776"/>
            <a:ext cx="7143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 smtClean="0">
                <a:latin typeface="Cooper Black" pitchFamily="18" charset="0"/>
              </a:rPr>
              <a:t>II</a:t>
            </a:r>
            <a:endParaRPr lang="es-ES" sz="4000" dirty="0">
              <a:latin typeface="Cooper Black" pitchFamily="18" charset="0"/>
            </a:endParaRPr>
          </a:p>
        </p:txBody>
      </p:sp>
      <p:cxnSp>
        <p:nvCxnSpPr>
          <p:cNvPr id="395" name="394 Forma"/>
          <p:cNvCxnSpPr/>
          <p:nvPr/>
        </p:nvCxnSpPr>
        <p:spPr>
          <a:xfrm rot="16200000" flipV="1">
            <a:off x="3653216" y="1971520"/>
            <a:ext cx="422513" cy="457154"/>
          </a:xfrm>
          <a:prstGeom prst="curvedConnector2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97" name="396 Forma"/>
          <p:cNvCxnSpPr/>
          <p:nvPr/>
        </p:nvCxnSpPr>
        <p:spPr>
          <a:xfrm rot="5400000">
            <a:off x="3239852" y="3969060"/>
            <a:ext cx="1008112" cy="792088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01" name="400 Forma"/>
          <p:cNvCxnSpPr>
            <a:stCxn id="24" idx="2"/>
          </p:cNvCxnSpPr>
          <p:nvPr/>
        </p:nvCxnSpPr>
        <p:spPr>
          <a:xfrm rot="5400000">
            <a:off x="4895782" y="4041322"/>
            <a:ext cx="288032" cy="359532"/>
          </a:xfrm>
          <a:prstGeom prst="curvedConnector2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03" name="402 Conector curvado"/>
          <p:cNvCxnSpPr/>
          <p:nvPr/>
        </p:nvCxnSpPr>
        <p:spPr>
          <a:xfrm>
            <a:off x="6084168" y="3429000"/>
            <a:ext cx="792088" cy="576064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05" name="404 Forma"/>
          <p:cNvCxnSpPr/>
          <p:nvPr/>
        </p:nvCxnSpPr>
        <p:spPr>
          <a:xfrm rot="5400000" flipH="1" flipV="1">
            <a:off x="6228184" y="1844824"/>
            <a:ext cx="504056" cy="504056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07" name="406 Conector curvado"/>
          <p:cNvCxnSpPr/>
          <p:nvPr/>
        </p:nvCxnSpPr>
        <p:spPr>
          <a:xfrm rot="10800000">
            <a:off x="5076056" y="1556792"/>
            <a:ext cx="576064" cy="504056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27" name="26 Grupo"/>
          <p:cNvGrpSpPr/>
          <p:nvPr/>
        </p:nvGrpSpPr>
        <p:grpSpPr>
          <a:xfrm>
            <a:off x="3347864" y="1772816"/>
            <a:ext cx="3456384" cy="2304255"/>
            <a:chOff x="0" y="-157802"/>
            <a:chExt cx="3000396" cy="2524842"/>
          </a:xfrm>
        </p:grpSpPr>
        <p:sp>
          <p:nvSpPr>
            <p:cNvPr id="29" name="AutoShape 2" descr="http://4.bp.blogspot.com/_8WDrpr7MhlU/S8zNzSb47RI/AAAAAAAADKY/SCUMnAyQM_E/s1600/chica+escribiendo.jpg"/>
            <p:cNvSpPr>
              <a:spLocks noChangeAspect="1" noChangeArrowheads="1"/>
            </p:cNvSpPr>
            <p:nvPr/>
          </p:nvSpPr>
          <p:spPr bwMode="auto">
            <a:xfrm>
              <a:off x="195360" y="0"/>
              <a:ext cx="252037" cy="228270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VE" dirty="0"/>
            </a:p>
          </p:txBody>
        </p:sp>
        <p:pic>
          <p:nvPicPr>
            <p:cNvPr id="30" name="Picture 4" descr="https://encrypted-tbn3.gstatic.com/images?q=tbn:ANd9GcTUx80JO5pxtIYmu1glOSUTdiKPI1fH9zzS-Tfhx9MnJFahLmT5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2853" y="-157802"/>
              <a:ext cx="2599130" cy="2341038"/>
            </a:xfrm>
            <a:prstGeom prst="rect">
              <a:avLst/>
            </a:prstGeom>
            <a:noFill/>
          </p:spPr>
        </p:pic>
        <p:sp>
          <p:nvSpPr>
            <p:cNvPr id="31" name="30 Rectángulo"/>
            <p:cNvSpPr/>
            <p:nvPr/>
          </p:nvSpPr>
          <p:spPr>
            <a:xfrm>
              <a:off x="0" y="1500166"/>
              <a:ext cx="3000396" cy="866874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ArchDown">
                <a:avLst/>
              </a:prstTxWarp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s-ES" sz="20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Comic Sans MS" pitchFamily="66" charset="0"/>
                </a:rPr>
                <a:t>“Valoro conocer mi país”</a:t>
              </a:r>
              <a:endParaRPr lang="es-ES" sz="2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388</Words>
  <Application>Microsoft Office PowerPoint</Application>
  <PresentationFormat>Presentación en pantalla (4:3)</PresentationFormat>
  <Paragraphs>46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>IOMAX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Mariela Sanabria de Sanchez</dc:creator>
  <cp:lastModifiedBy>Mariela Sanabria de Sanchez</cp:lastModifiedBy>
  <cp:revision>22</cp:revision>
  <dcterms:created xsi:type="dcterms:W3CDTF">2014-10-09T14:40:47Z</dcterms:created>
  <dcterms:modified xsi:type="dcterms:W3CDTF">2015-01-19T11:57:36Z</dcterms:modified>
</cp:coreProperties>
</file>